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4" r:id="rId8"/>
    <p:sldId id="271" r:id="rId9"/>
    <p:sldId id="265" r:id="rId10"/>
    <p:sldId id="272" r:id="rId11"/>
    <p:sldId id="266" r:id="rId12"/>
    <p:sldId id="267" r:id="rId13"/>
    <p:sldId id="268" r:id="rId14"/>
    <p:sldId id="273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7" autoAdjust="0"/>
    <p:restoredTop sz="96405"/>
  </p:normalViewPr>
  <p:slideViewPr>
    <p:cSldViewPr snapToGrid="0" snapToObjects="1">
      <p:cViewPr varScale="1">
        <p:scale>
          <a:sx n="85" d="100"/>
          <a:sy n="85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35BE62-D768-2843-B396-4C646CDFD7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r">
              <a:defRPr sz="4800" b="1"/>
            </a:lvl1pPr>
          </a:lstStyle>
          <a:p>
            <a:r>
              <a:rPr lang="nl-NL" dirty="0"/>
              <a:t>Klik om stijl </a:t>
            </a:r>
            <a:br>
              <a:rPr lang="nl-NL" dirty="0"/>
            </a:br>
            <a:r>
              <a:rPr lang="nl-NL" dirty="0"/>
              <a:t>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782B4C7-5A40-6249-9264-AD3B4D6BA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599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>
            <a:extLst>
              <a:ext uri="{FF2B5EF4-FFF2-40B4-BE49-F238E27FC236}">
                <a16:creationId xmlns:a16="http://schemas.microsoft.com/office/drawing/2014/main" id="{0EE2985D-EE8C-A542-B336-2BB0C363AC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3" y="13781"/>
            <a:ext cx="162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63EA12D-3350-9545-AD46-C6D2B466B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9C2808C-CF59-1F42-8446-CA94BA47A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2577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>
            <a:extLst>
              <a:ext uri="{FF2B5EF4-FFF2-40B4-BE49-F238E27FC236}">
                <a16:creationId xmlns:a16="http://schemas.microsoft.com/office/drawing/2014/main" id="{CE30CB55-CF97-5A4F-BF8F-B1BC51B5A1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3" y="13781"/>
            <a:ext cx="162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9CC8A4D-86CE-554F-9931-EAA6AC6C0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EE6BCE5-9012-2F46-A242-76A2881A3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4927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>
            <a:extLst>
              <a:ext uri="{FF2B5EF4-FFF2-40B4-BE49-F238E27FC236}">
                <a16:creationId xmlns:a16="http://schemas.microsoft.com/office/drawing/2014/main" id="{CE1886AD-C2AD-F64D-987E-83C443AF56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3" y="13781"/>
            <a:ext cx="162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F922AF8-8563-C840-8364-9B7E70AB8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CB5EEA-BD0D-334F-B9C5-26BA72763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9908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>
            <a:extLst>
              <a:ext uri="{FF2B5EF4-FFF2-40B4-BE49-F238E27FC236}">
                <a16:creationId xmlns:a16="http://schemas.microsoft.com/office/drawing/2014/main" id="{FAAFE44B-94F9-AE43-8360-9FA41BD264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3" y="13781"/>
            <a:ext cx="162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0D146A8-90BE-9D40-8454-242B3BD5C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8344301-B66E-EE4E-B054-A12F95A72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7471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>
            <a:extLst>
              <a:ext uri="{FF2B5EF4-FFF2-40B4-BE49-F238E27FC236}">
                <a16:creationId xmlns:a16="http://schemas.microsoft.com/office/drawing/2014/main" id="{469ACD2F-494F-DA43-8224-5232A2564C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3" y="13781"/>
            <a:ext cx="162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A6E46DB-2787-4A4C-AF31-ECB083712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8E33CB-76DB-034F-9A3A-41EFD21A5C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25E38B9-B647-4741-B822-5528A5E2E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9651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>
            <a:extLst>
              <a:ext uri="{FF2B5EF4-FFF2-40B4-BE49-F238E27FC236}">
                <a16:creationId xmlns:a16="http://schemas.microsoft.com/office/drawing/2014/main" id="{BD529F60-5D7C-E743-BBD9-D36A252059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3" y="13781"/>
            <a:ext cx="162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F50C1B5-52E6-AB40-88C6-AAD28E9B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51F5C11-5AC4-E543-B89A-A723972A6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13B5463-C348-AA43-B4AA-314745564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7FB8BD2-3AE2-5647-962F-97CCB798A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2BFE907-DC17-AB46-8703-7A6F00D837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1523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>
            <a:extLst>
              <a:ext uri="{FF2B5EF4-FFF2-40B4-BE49-F238E27FC236}">
                <a16:creationId xmlns:a16="http://schemas.microsoft.com/office/drawing/2014/main" id="{3953BE16-49CE-2941-A377-0E9963C4A3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3" y="13781"/>
            <a:ext cx="162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A193A4F-D9C7-A94E-944E-91EADA4F1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6614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>
            <a:extLst>
              <a:ext uri="{FF2B5EF4-FFF2-40B4-BE49-F238E27FC236}">
                <a16:creationId xmlns:a16="http://schemas.microsoft.com/office/drawing/2014/main" id="{464287CE-35D0-EF48-A315-F2231B5DDD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3" y="13781"/>
            <a:ext cx="162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43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>
            <a:extLst>
              <a:ext uri="{FF2B5EF4-FFF2-40B4-BE49-F238E27FC236}">
                <a16:creationId xmlns:a16="http://schemas.microsoft.com/office/drawing/2014/main" id="{FB62A760-8A49-6E4F-80D3-4326278CAD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3" y="13781"/>
            <a:ext cx="162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712A1D5-1A54-F54D-8109-89993E0E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4EE343-2063-7842-BFD1-3485167FD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0244486-5296-B94B-9BE9-0C9AB19EA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5078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>
            <a:extLst>
              <a:ext uri="{FF2B5EF4-FFF2-40B4-BE49-F238E27FC236}">
                <a16:creationId xmlns:a16="http://schemas.microsoft.com/office/drawing/2014/main" id="{E76A75A1-E44E-4047-8730-5624C99A7C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3" y="13781"/>
            <a:ext cx="162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4D0E689-CDC8-804B-BC1A-E015C3B18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6E541B8-5C77-1341-B3BF-958F881F06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439A869-FA5D-CB4E-8E03-FDD4B558B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9875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0EC0A14-73B6-804A-9429-DC0CAEB8F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A9CCA9B-968C-7443-A63A-23C9582C5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6727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48C6D7-3A9E-BD47-AAE0-7CC0B99EB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BD647-9147-1D4D-BF88-DA7B5B6D705C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5EDDC5-5A4A-4A43-B8B7-EE60F0222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F8974-A220-1049-B5D8-568782F0DB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089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BBEA4A-3600-4362-BABA-2769AA068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9244" y="1122363"/>
            <a:ext cx="7258756" cy="2387600"/>
          </a:xfrm>
        </p:spPr>
        <p:txBody>
          <a:bodyPr/>
          <a:lstStyle/>
          <a:p>
            <a:r>
              <a:rPr lang="nl-NL" dirty="0"/>
              <a:t>Handreiking werkprocessen ketenpartners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732F2B-F615-454D-B85B-3E3D50B9DE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19 maart 2021</a:t>
            </a:r>
            <a:br>
              <a:rPr lang="nl-NL" dirty="0"/>
            </a:br>
            <a:r>
              <a:rPr lang="nl-NL" dirty="0"/>
              <a:t>Provinciaal platform </a:t>
            </a:r>
          </a:p>
          <a:p>
            <a:endParaRPr lang="nl-NL" dirty="0"/>
          </a:p>
          <a:p>
            <a:r>
              <a:rPr lang="nl-NL" dirty="0"/>
              <a:t>Eric Meijer</a:t>
            </a:r>
          </a:p>
        </p:txBody>
      </p:sp>
    </p:spTree>
    <p:extLst>
      <p:ext uri="{BB962C8B-B14F-4D97-AF65-F5344CB8AC3E}">
        <p14:creationId xmlns:p14="http://schemas.microsoft.com/office/powerpoint/2010/main" val="3640727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461EDA-3B5E-486D-9E78-FF540CA4C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210269-6A53-4019-94D9-385AC4AAC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Omgevingstafel</a:t>
            </a:r>
          </a:p>
          <a:p>
            <a:r>
              <a:rPr lang="nl-NL" dirty="0"/>
              <a:t>Wie</a:t>
            </a:r>
          </a:p>
          <a:p>
            <a:r>
              <a:rPr lang="nl-NL" dirty="0"/>
              <a:t>Wanneer </a:t>
            </a:r>
          </a:p>
          <a:p>
            <a:r>
              <a:rPr lang="nl-NL" dirty="0"/>
              <a:t>Welke informatie nodig</a:t>
            </a:r>
          </a:p>
          <a:p>
            <a:r>
              <a:rPr lang="nl-NL" dirty="0"/>
              <a:t>Adviseren aan tafel</a:t>
            </a:r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2F82CCCA-0E0B-466D-AEB9-DB07D64D6B6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FF2B5EF4-FFF2-40B4-BE49-F238E27FC236}">
                <a16:creationId xmlns:lc="http://schemas.openxmlformats.org/drawingml/2006/lockedCanvas" xmlns="" xmlns:o="urn:schemas-microsoft-com:office:office" xmlns:v="urn:schemas-microsoft-com:vml" xmlns:w10="urn:schemas-microsoft-com:office:word" xmlns:w="http://schemas.openxmlformats.org/wordprocessingml/2006/main" xmlns:a16="http://schemas.microsoft.com/office/drawing/2014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id="{EF5F57BA-7E91-C141-AA79-0288F9F9FBD5}"/>
              </a:ext>
            </a:extLst>
          </a:blip>
          <a:stretch>
            <a:fillRect/>
          </a:stretch>
        </p:blipFill>
        <p:spPr>
          <a:xfrm>
            <a:off x="2590403" y="4083971"/>
            <a:ext cx="7011194" cy="261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12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afel&#10;&#10;Automatisch gegenereerde beschrijving">
            <a:extLst>
              <a:ext uri="{FF2B5EF4-FFF2-40B4-BE49-F238E27FC236}">
                <a16:creationId xmlns:a16="http://schemas.microsoft.com/office/drawing/2014/main" id="{3932DA4B-7C3F-4E4B-82DA-4C0C7BF17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89" y="1756060"/>
            <a:ext cx="11432822" cy="292199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DA21094-7AD2-4686-94D2-BC60B6017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F9ECEF-72B8-4E6F-8FE0-17365776B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177" y="1253330"/>
            <a:ext cx="10515600" cy="5203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Vergunningenproces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Harde termijnen</a:t>
            </a:r>
          </a:p>
          <a:p>
            <a:r>
              <a:rPr lang="nl-NL" dirty="0"/>
              <a:t>Relatief kort</a:t>
            </a:r>
          </a:p>
          <a:p>
            <a:r>
              <a:rPr lang="nl-NL" dirty="0"/>
              <a:t>Werkprocessen op aanpassen</a:t>
            </a:r>
          </a:p>
        </p:txBody>
      </p:sp>
    </p:spTree>
    <p:extLst>
      <p:ext uri="{BB962C8B-B14F-4D97-AF65-F5344CB8AC3E}">
        <p14:creationId xmlns:p14="http://schemas.microsoft.com/office/powerpoint/2010/main" val="2485216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CC31C4-B04B-4CF1-B1A5-99AF5956A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Implementatie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1B41D5-4328-461E-9258-15DF805A0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Presenteren aan gemeenten buiten werkgroep</a:t>
            </a:r>
          </a:p>
          <a:p>
            <a:r>
              <a:rPr lang="nl-NL" dirty="0"/>
              <a:t>Oefenen proces binnen werkgroep / werkplaats</a:t>
            </a:r>
          </a:p>
          <a:p>
            <a:r>
              <a:rPr lang="nl-NL" dirty="0"/>
              <a:t>Ieder zelf verantwoordelijk voor implementatie</a:t>
            </a:r>
          </a:p>
          <a:p>
            <a:r>
              <a:rPr lang="nl-NL" dirty="0"/>
              <a:t>Evalueren en aanpassen (ODWH, VRHM, GGD)</a:t>
            </a:r>
          </a:p>
          <a:p>
            <a:r>
              <a:rPr lang="nl-NL" dirty="0"/>
              <a:t>Voorlopig niet formaliseren (aanpassen / bijsturen)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764F653-D544-4C84-B228-A15D34ED8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196" y="4234228"/>
            <a:ext cx="3136998" cy="2352748"/>
          </a:xfrm>
          <a:prstGeom prst="rect">
            <a:avLst/>
          </a:prstGeom>
        </p:spPr>
      </p:pic>
      <p:pic>
        <p:nvPicPr>
          <p:cNvPr id="5" name="Picture 2" descr="beleidscyclus">
            <a:extLst>
              <a:ext uri="{FF2B5EF4-FFF2-40B4-BE49-F238E27FC236}">
                <a16:creationId xmlns:a16="http://schemas.microsoft.com/office/drawing/2014/main" id="{1FA991B3-7018-479B-AAD2-F74FC606A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56" y="3963204"/>
            <a:ext cx="4093650" cy="289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837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A21094-7AD2-4686-94D2-BC60B6017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Aandachtspunten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F9ECEF-72B8-4E6F-8FE0-17365776B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Verschil Intaketafel en Omgevingstafel</a:t>
            </a:r>
          </a:p>
          <a:p>
            <a:pPr lvl="1"/>
            <a:r>
              <a:rPr lang="nl-NL" dirty="0"/>
              <a:t>Kennis en niveau</a:t>
            </a:r>
          </a:p>
          <a:p>
            <a:r>
              <a:rPr lang="nl-NL" dirty="0"/>
              <a:t>Belang van vooroverleg </a:t>
            </a:r>
            <a:r>
              <a:rPr lang="nl-NL" dirty="0" err="1"/>
              <a:t>irt</a:t>
            </a:r>
            <a:r>
              <a:rPr lang="nl-NL" dirty="0"/>
              <a:t> termijnen</a:t>
            </a:r>
          </a:p>
          <a:p>
            <a:r>
              <a:rPr lang="nl-NL" dirty="0"/>
              <a:t>Implementatie per ketenpartner </a:t>
            </a:r>
          </a:p>
          <a:p>
            <a:pPr lvl="1"/>
            <a:r>
              <a:rPr lang="nl-NL" dirty="0"/>
              <a:t>Van enkele experts naar alle adviseurs </a:t>
            </a:r>
          </a:p>
          <a:p>
            <a:pPr lvl="1"/>
            <a:r>
              <a:rPr lang="nl-NL" dirty="0"/>
              <a:t>Kennis en competenties (adviseur 3.0)</a:t>
            </a:r>
          </a:p>
          <a:p>
            <a:pPr lvl="1"/>
            <a:r>
              <a:rPr lang="nl-NL" i="1" dirty="0"/>
              <a:t>Juiste persoon </a:t>
            </a:r>
            <a:r>
              <a:rPr lang="nl-NL" dirty="0"/>
              <a:t>aan tafel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7280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464A57-81BC-4953-A9C4-19E5D4FB3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6BAC91-1EB2-4E53-9679-B00A4A877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sz="4400" dirty="0"/>
              <a:t>Bedankt voor uw aandacht</a:t>
            </a:r>
          </a:p>
        </p:txBody>
      </p:sp>
    </p:spTree>
    <p:extLst>
      <p:ext uri="{BB962C8B-B14F-4D97-AF65-F5344CB8AC3E}">
        <p14:creationId xmlns:p14="http://schemas.microsoft.com/office/powerpoint/2010/main" val="2632733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CC31C4-B04B-4CF1-B1A5-99AF5956A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Voorstellen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1B41D5-4328-461E-9258-15DF805A0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Adviseur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nl-NL" dirty="0"/>
              <a:t>Omgevingsveiligheid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nl-NL" dirty="0"/>
              <a:t>Omgevingsvisies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nl-NL" dirty="0"/>
              <a:t>Processen (intern/extern)</a:t>
            </a:r>
          </a:p>
          <a:p>
            <a:pPr marL="457200" lvl="1" indent="0">
              <a:buNone/>
            </a:pPr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152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A21094-7AD2-4686-94D2-BC60B6017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F9ECEF-72B8-4E6F-8FE0-17365776B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Aanleiding</a:t>
            </a:r>
          </a:p>
          <a:p>
            <a:r>
              <a:rPr lang="nl-NL" dirty="0"/>
              <a:t>Doel</a:t>
            </a:r>
          </a:p>
          <a:p>
            <a:r>
              <a:rPr lang="nl-NL" dirty="0"/>
              <a:t>Proces</a:t>
            </a:r>
          </a:p>
          <a:p>
            <a:r>
              <a:rPr lang="nl-NL" dirty="0"/>
              <a:t>Resultaat</a:t>
            </a:r>
          </a:p>
          <a:p>
            <a:r>
              <a:rPr lang="nl-NL" dirty="0"/>
              <a:t>Implementatie</a:t>
            </a:r>
          </a:p>
          <a:p>
            <a:r>
              <a:rPr lang="nl-NL" dirty="0"/>
              <a:t>Aandachtspunten</a:t>
            </a:r>
          </a:p>
        </p:txBody>
      </p:sp>
    </p:spTree>
    <p:extLst>
      <p:ext uri="{BB962C8B-B14F-4D97-AF65-F5344CB8AC3E}">
        <p14:creationId xmlns:p14="http://schemas.microsoft.com/office/powerpoint/2010/main" val="568841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CC31C4-B04B-4CF1-B1A5-99AF5956A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1B41D5-4328-461E-9258-15DF805A0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Opdracht van regionaal overleg Omgevingswet: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nl-NL" dirty="0"/>
              <a:t>Interbestuurlijke contactmoment, werkafspraken en formats in kaart brengen en definiëren. 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nl-NL" dirty="0"/>
              <a:t>Standaard werkwijze voor producten en diensten tussen bevoegd gezag en de ketenpartners, bij processen voortvloeiend uit de Omgevingswet, vast te stellen.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B056198-423E-4280-AEA1-7A8DCCB74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22525"/>
            <a:ext cx="11921067" cy="21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56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4EE4D0-4E5E-48B4-99B4-4F7488562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E28ECF-92A2-4851-9B90-3612693CA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Op de juiste momenten tussen het bevoegd gezag en de juiste ketenpartners efficiënt en uniform samenwerken.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6FAF5D9-1E72-4542-B764-A0B3C0F82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005" y="3842605"/>
            <a:ext cx="4277990" cy="238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2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A21094-7AD2-4686-94D2-BC60B6017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F9ECEF-72B8-4E6F-8FE0-17365776B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Werkgroep Ketenproces Omgevingsvergunning</a:t>
            </a:r>
          </a:p>
          <a:p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3D6D7BF-3BE7-4EC6-8E37-950317D6B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318" y="2677080"/>
            <a:ext cx="7155275" cy="314153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9D4EB08-138B-4B29-A310-FE372669D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058"/>
          <a:stretch/>
        </p:blipFill>
        <p:spPr>
          <a:xfrm>
            <a:off x="2155192" y="3082334"/>
            <a:ext cx="1029355" cy="69333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C3000AA-E94A-4B5E-8B0B-133FE2A7F5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523"/>
          <a:stretch/>
        </p:blipFill>
        <p:spPr>
          <a:xfrm>
            <a:off x="6096000" y="3053272"/>
            <a:ext cx="1029355" cy="58967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34C0281-67E7-4F2E-B076-0D5D12AAA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4889" y="4371798"/>
            <a:ext cx="934402" cy="75181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113A81F-6471-4552-BA7E-FA340362D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5192" y="4747706"/>
            <a:ext cx="1823480" cy="50950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1A7F93C-D1EF-4BB9-9F9C-C165C7F1E9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534" b="293"/>
          <a:stretch/>
        </p:blipFill>
        <p:spPr>
          <a:xfrm>
            <a:off x="4991117" y="3922604"/>
            <a:ext cx="1394140" cy="52241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4679165-C0C2-4569-B97D-DD479545D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5506" y="5594535"/>
            <a:ext cx="1287617" cy="63166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4241034-698C-40DE-A5C6-5F7C3CB7DF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9870" y="3849384"/>
            <a:ext cx="1481616" cy="53644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059296D-31D1-4CF7-862A-57B343F001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1354" y="5650162"/>
            <a:ext cx="1448002" cy="53347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A83F05A-FB74-485E-8981-436D183FBF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62256" y="3053272"/>
            <a:ext cx="1356034" cy="70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19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A21094-7AD2-4686-94D2-BC60B6017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F9ECEF-72B8-4E6F-8FE0-17365776B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Gebaseerd op VNG-processen</a:t>
            </a:r>
          </a:p>
          <a:p>
            <a:r>
              <a:rPr lang="nl-NL" dirty="0"/>
              <a:t>Integraal afgestemd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Processen in de handreiking:</a:t>
            </a:r>
          </a:p>
          <a:p>
            <a:pPr marL="800100" lvl="1" indent="-342900">
              <a:buFontTx/>
              <a:buChar char="-"/>
            </a:pPr>
            <a:r>
              <a:rPr lang="nl-NL" dirty="0"/>
              <a:t>Het initiatievenproces</a:t>
            </a:r>
          </a:p>
          <a:p>
            <a:pPr marL="800100" lvl="1" indent="-342900">
              <a:buFontTx/>
              <a:buChar char="-"/>
            </a:pPr>
            <a:r>
              <a:rPr lang="nl-NL" dirty="0"/>
              <a:t>Het vergunningenproces</a:t>
            </a:r>
          </a:p>
          <a:p>
            <a:pPr marL="457200" lvl="1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94F9B3F-3961-40D3-B205-442FCE77C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705" y="1109607"/>
            <a:ext cx="3859312" cy="1821595"/>
          </a:xfrm>
          <a:prstGeom prst="rect">
            <a:avLst/>
          </a:prstGeom>
        </p:spPr>
      </p:pic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DFF678EB-6DB4-440A-A97D-540EC8124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7367" y="3642948"/>
            <a:ext cx="2321987" cy="2887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0132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A79069-6B43-4F6D-B8F4-F384B3164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72B5D2-4261-4230-9BDB-44D7A03D8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Veranderingen:</a:t>
            </a:r>
          </a:p>
          <a:p>
            <a:pPr marL="800100" lvl="1" indent="-342900"/>
            <a:r>
              <a:rPr lang="nl-NL" dirty="0"/>
              <a:t>Vergunningaanvragen </a:t>
            </a:r>
            <a:r>
              <a:rPr lang="nl-NL" b="1" dirty="0"/>
              <a:t>binnen 8 weken </a:t>
            </a:r>
            <a:r>
              <a:rPr lang="nl-NL" dirty="0"/>
              <a:t>afhandelen</a:t>
            </a:r>
          </a:p>
          <a:p>
            <a:pPr marL="800100" lvl="1" indent="-342900"/>
            <a:r>
              <a:rPr lang="nl-NL"/>
              <a:t>Meer vooroverleg en vooroverleg </a:t>
            </a:r>
            <a:r>
              <a:rPr lang="nl-NL" dirty="0"/>
              <a:t>nog belangrijker om af te stemmen en termijn te halen</a:t>
            </a:r>
          </a:p>
          <a:p>
            <a:pPr marL="800100" lvl="1" indent="-342900"/>
            <a:r>
              <a:rPr lang="nl-NL" dirty="0"/>
              <a:t>Een strak ingericht werkproces en duidelijke afspraken met de ketenpartners</a:t>
            </a:r>
          </a:p>
          <a:p>
            <a:pPr marL="0" indent="0">
              <a:buNone/>
            </a:pPr>
            <a:r>
              <a:rPr lang="nl-NL" sz="1800" dirty="0" err="1"/>
              <a:t>N.b.</a:t>
            </a:r>
            <a:r>
              <a:rPr lang="nl-NL" sz="1800" dirty="0"/>
              <a:t> Vooroverleg in fase concept vergunningaanvraag, termijn van 8 weken gaat lopen bij definitieve vergunningaanvraag. </a:t>
            </a:r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8959D278-158D-43F0-86C8-55C95D6A7C4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FF2B5EF4-FFF2-40B4-BE49-F238E27FC236}">
                <a16:creationId xmlns:lc="http://schemas.openxmlformats.org/drawingml/2006/lockedCanvas" xmlns="" xmlns:o="urn:schemas-microsoft-com:office:office" xmlns:v="urn:schemas-microsoft-com:vml" xmlns:w10="urn:schemas-microsoft-com:office:word" xmlns:w="http://schemas.openxmlformats.org/wordprocessingml/2006/main" xmlns:a16="http://schemas.microsoft.com/office/drawing/2014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id="{EF5F57BA-7E91-C141-AA79-0288F9F9FBD5}"/>
              </a:ext>
            </a:extLst>
          </a:blip>
          <a:stretch>
            <a:fillRect/>
          </a:stretch>
        </p:blipFill>
        <p:spPr>
          <a:xfrm>
            <a:off x="3522133" y="4418278"/>
            <a:ext cx="5147733" cy="242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20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CC31C4-B04B-4CF1-B1A5-99AF5956A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1B41D5-4328-461E-9258-15DF805A0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278"/>
            <a:ext cx="10515600" cy="5091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Initiatievenproces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Casemanager beoordeelt welke ketenpartners </a:t>
            </a:r>
            <a:r>
              <a:rPr lang="nl-NL" dirty="0" err="1"/>
              <a:t>obv</a:t>
            </a:r>
            <a:r>
              <a:rPr lang="nl-NL" dirty="0"/>
              <a:t> checklist</a:t>
            </a:r>
          </a:p>
          <a:p>
            <a:r>
              <a:rPr lang="nl-NL" dirty="0"/>
              <a:t>Relevante info toesturen</a:t>
            </a:r>
          </a:p>
          <a:p>
            <a:r>
              <a:rPr lang="nl-NL" dirty="0"/>
              <a:t>Reactie van ketenpartner</a:t>
            </a:r>
          </a:p>
          <a:p>
            <a:r>
              <a:rPr lang="nl-NL" dirty="0"/>
              <a:t>Binnen gestelde termijnen</a:t>
            </a:r>
          </a:p>
          <a:p>
            <a:r>
              <a:rPr lang="nl-NL" dirty="0"/>
              <a:t>Deelnemen aan intaketafel of advies toesturen</a:t>
            </a:r>
          </a:p>
          <a:p>
            <a:endParaRPr lang="nl-NL" dirty="0"/>
          </a:p>
        </p:txBody>
      </p:sp>
      <p:pic>
        <p:nvPicPr>
          <p:cNvPr id="4" name="Tijdelijke aanduiding voor inhoud 20480">
            <a:extLst>
              <a:ext uri="{FF2B5EF4-FFF2-40B4-BE49-F238E27FC236}">
                <a16:creationId xmlns:a16="http://schemas.microsoft.com/office/drawing/2014/main" id="{4CD51D26-5B20-4810-BDD0-B208579AA3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465"/>
          <a:stretch/>
        </p:blipFill>
        <p:spPr bwMode="auto">
          <a:xfrm>
            <a:off x="465266" y="1954107"/>
            <a:ext cx="11261468" cy="206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53181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RHM.potx" id="{2DDA4BAC-8216-411F-8A07-26F71AFBCC1E}" vid="{6298FFC4-F91D-4819-85D8-0FB3469506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VRHM</Template>
  <TotalTime>255</TotalTime>
  <Words>274</Words>
  <Application>Microsoft Office PowerPoint</Application>
  <PresentationFormat>Breedbeeld</PresentationFormat>
  <Paragraphs>88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6" baseType="lpstr">
      <vt:lpstr>Arial</vt:lpstr>
      <vt:lpstr>Kantoorthema</vt:lpstr>
      <vt:lpstr>Handreiking werkprocessen ketenpartners</vt:lpstr>
      <vt:lpstr>Voorstellen</vt:lpstr>
      <vt:lpstr>Agenda</vt:lpstr>
      <vt:lpstr>Aanleiding</vt:lpstr>
      <vt:lpstr>Doel</vt:lpstr>
      <vt:lpstr>Proces</vt:lpstr>
      <vt:lpstr>Resultaat</vt:lpstr>
      <vt:lpstr>Resultaat</vt:lpstr>
      <vt:lpstr>Resultaat</vt:lpstr>
      <vt:lpstr>Resultaat</vt:lpstr>
      <vt:lpstr>Resultaat</vt:lpstr>
      <vt:lpstr>Implementatie</vt:lpstr>
      <vt:lpstr>Aandachtspunten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Handreiking proces Vergunningverlening</dc:title>
  <dc:creator>Eric</dc:creator>
  <cp:lastModifiedBy>Meijer, Eric</cp:lastModifiedBy>
  <cp:revision>25</cp:revision>
  <dcterms:created xsi:type="dcterms:W3CDTF">2021-03-10T10:43:53Z</dcterms:created>
  <dcterms:modified xsi:type="dcterms:W3CDTF">2021-03-16T12:03:07Z</dcterms:modified>
</cp:coreProperties>
</file>